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8" r:id="rId3"/>
    <p:sldId id="257" r:id="rId4"/>
    <p:sldId id="291" r:id="rId5"/>
    <p:sldId id="277" r:id="rId6"/>
    <p:sldId id="276" r:id="rId7"/>
    <p:sldId id="279" r:id="rId8"/>
    <p:sldId id="260" r:id="rId9"/>
    <p:sldId id="261" r:id="rId10"/>
    <p:sldId id="283" r:id="rId11"/>
    <p:sldId id="278" r:id="rId12"/>
    <p:sldId id="280" r:id="rId13"/>
    <p:sldId id="287" r:id="rId14"/>
    <p:sldId id="317" r:id="rId15"/>
    <p:sldId id="259" r:id="rId16"/>
    <p:sldId id="272" r:id="rId17"/>
    <p:sldId id="321" r:id="rId18"/>
    <p:sldId id="274" r:id="rId19"/>
    <p:sldId id="331" r:id="rId20"/>
    <p:sldId id="323" r:id="rId21"/>
    <p:sldId id="332" r:id="rId22"/>
    <p:sldId id="333" r:id="rId23"/>
    <p:sldId id="334" r:id="rId24"/>
    <p:sldId id="269" r:id="rId25"/>
    <p:sldId id="335" r:id="rId26"/>
    <p:sldId id="308" r:id="rId27"/>
    <p:sldId id="309" r:id="rId28"/>
    <p:sldId id="33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57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7803F-9C06-4EC8-9A30-916532B4092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32AD1-7386-4824-BCF8-793CD29AE011}">
      <dgm:prSet phldrT="[Text]"/>
      <dgm:spPr/>
      <dgm:t>
        <a:bodyPr/>
        <a:lstStyle/>
        <a:p>
          <a:r>
            <a:rPr lang="en-US" u="sng" dirty="0" smtClean="0"/>
            <a:t>For All Schools   </a:t>
          </a:r>
          <a:endParaRPr lang="en-US" u="sng" dirty="0"/>
        </a:p>
      </dgm:t>
    </dgm:pt>
    <dgm:pt modelId="{91784F52-89A0-4EBE-AD2C-4A9FEB5BD95D}" type="parTrans" cxnId="{0BA6E8F1-FAF2-4B2E-A3A9-03B47A53633C}">
      <dgm:prSet/>
      <dgm:spPr/>
      <dgm:t>
        <a:bodyPr/>
        <a:lstStyle/>
        <a:p>
          <a:endParaRPr lang="en-US"/>
        </a:p>
      </dgm:t>
    </dgm:pt>
    <dgm:pt modelId="{86AEE605-C845-4C68-9BF1-4CCAEF7499F0}" type="sibTrans" cxnId="{0BA6E8F1-FAF2-4B2E-A3A9-03B47A53633C}">
      <dgm:prSet/>
      <dgm:spPr/>
      <dgm:t>
        <a:bodyPr/>
        <a:lstStyle/>
        <a:p>
          <a:endParaRPr lang="en-US"/>
        </a:p>
      </dgm:t>
    </dgm:pt>
    <dgm:pt modelId="{6736C2D7-4F20-47B5-880C-BEA9ADB0464C}">
      <dgm:prSet phldrT="[Text]" custT="1"/>
      <dgm:spPr/>
      <dgm:t>
        <a:bodyPr/>
        <a:lstStyle/>
        <a:p>
          <a:r>
            <a:rPr lang="en-US" sz="3200" dirty="0" smtClean="0"/>
            <a:t>*ELA</a:t>
          </a:r>
        </a:p>
        <a:p>
          <a:r>
            <a:rPr lang="en-US" sz="3200" dirty="0" smtClean="0"/>
            <a:t>*Math</a:t>
          </a:r>
        </a:p>
        <a:p>
          <a:r>
            <a:rPr lang="en-US" sz="3200" dirty="0" smtClean="0"/>
            <a:t>*Science</a:t>
          </a:r>
        </a:p>
        <a:p>
          <a:r>
            <a:rPr lang="en-US" sz="3200" dirty="0" smtClean="0"/>
            <a:t>*Progress for ELLs</a:t>
          </a:r>
        </a:p>
        <a:p>
          <a:r>
            <a:rPr lang="en-US" sz="3200" dirty="0" smtClean="0"/>
            <a:t>*Chronic Absenteeism</a:t>
          </a:r>
          <a:endParaRPr lang="en-US" sz="3200" dirty="0"/>
        </a:p>
      </dgm:t>
    </dgm:pt>
    <dgm:pt modelId="{D4AD22EA-3252-4106-AE0F-4C27587ECC40}" type="parTrans" cxnId="{A3915227-CDBA-433C-97B7-1FC147D005BF}">
      <dgm:prSet/>
      <dgm:spPr/>
      <dgm:t>
        <a:bodyPr/>
        <a:lstStyle/>
        <a:p>
          <a:endParaRPr lang="en-US"/>
        </a:p>
      </dgm:t>
    </dgm:pt>
    <dgm:pt modelId="{C3604BB8-B85E-4CDF-A882-C9CAAA742C26}" type="sibTrans" cxnId="{A3915227-CDBA-433C-97B7-1FC147D005BF}">
      <dgm:prSet/>
      <dgm:spPr/>
      <dgm:t>
        <a:bodyPr/>
        <a:lstStyle/>
        <a:p>
          <a:endParaRPr lang="en-US"/>
        </a:p>
      </dgm:t>
    </dgm:pt>
    <dgm:pt modelId="{3C6CA6F8-2C8F-4897-8035-3F9C61803AE2}">
      <dgm:prSet phldrT="[Text]"/>
      <dgm:spPr/>
      <dgm:t>
        <a:bodyPr/>
        <a:lstStyle/>
        <a:p>
          <a:r>
            <a:rPr lang="en-US" u="sng" dirty="0" smtClean="0"/>
            <a:t>For High Schools</a:t>
          </a:r>
          <a:endParaRPr lang="en-US" dirty="0"/>
        </a:p>
      </dgm:t>
    </dgm:pt>
    <dgm:pt modelId="{D97D9B2E-EA30-4E49-9341-CDF5C1934305}" type="parTrans" cxnId="{31700787-7979-45EB-A296-F7849C14F6DB}">
      <dgm:prSet/>
      <dgm:spPr/>
      <dgm:t>
        <a:bodyPr/>
        <a:lstStyle/>
        <a:p>
          <a:endParaRPr lang="en-US"/>
        </a:p>
      </dgm:t>
    </dgm:pt>
    <dgm:pt modelId="{B930DD51-FC67-4567-A9BC-E1A35D2A49DF}" type="sibTrans" cxnId="{31700787-7979-45EB-A296-F7849C14F6DB}">
      <dgm:prSet/>
      <dgm:spPr/>
      <dgm:t>
        <a:bodyPr/>
        <a:lstStyle/>
        <a:p>
          <a:endParaRPr lang="en-US"/>
        </a:p>
      </dgm:t>
    </dgm:pt>
    <dgm:pt modelId="{7AAD42C5-EC5B-41D3-A605-9C8FBF5B4E93}">
      <dgm:prSet phldrT="[Text]" custT="1"/>
      <dgm:spPr/>
      <dgm:t>
        <a:bodyPr/>
        <a:lstStyle/>
        <a:p>
          <a:r>
            <a:rPr lang="en-US" sz="3200" dirty="0" smtClean="0"/>
            <a:t>*Social Studies</a:t>
          </a:r>
        </a:p>
        <a:p>
          <a:r>
            <a:rPr lang="en-US" sz="3200" dirty="0" smtClean="0"/>
            <a:t>*Graduation Rate</a:t>
          </a:r>
        </a:p>
        <a:p>
          <a:r>
            <a:rPr lang="en-US" sz="3200" dirty="0" smtClean="0"/>
            <a:t>*College, Career, and Civic Readiness</a:t>
          </a:r>
          <a:endParaRPr lang="en-US" sz="3200" dirty="0"/>
        </a:p>
      </dgm:t>
    </dgm:pt>
    <dgm:pt modelId="{07BB2462-5E03-4119-B931-BBB920E6F29A}" type="parTrans" cxnId="{EB003F40-5D8D-4255-AEEE-66287AF6C03F}">
      <dgm:prSet/>
      <dgm:spPr/>
      <dgm:t>
        <a:bodyPr/>
        <a:lstStyle/>
        <a:p>
          <a:endParaRPr lang="en-US"/>
        </a:p>
      </dgm:t>
    </dgm:pt>
    <dgm:pt modelId="{0F2C1C0D-378D-4D5E-AC1E-90AD90C27681}" type="sibTrans" cxnId="{EB003F40-5D8D-4255-AEEE-66287AF6C03F}">
      <dgm:prSet/>
      <dgm:spPr/>
      <dgm:t>
        <a:bodyPr/>
        <a:lstStyle/>
        <a:p>
          <a:endParaRPr lang="en-US"/>
        </a:p>
      </dgm:t>
    </dgm:pt>
    <dgm:pt modelId="{40609464-CBCE-4BF8-810A-9EF1A5987677}" type="pres">
      <dgm:prSet presAssocID="{BF87803F-9C06-4EC8-9A30-916532B40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BAC8A-E11F-42E9-BD1B-513938ECC649}" type="pres">
      <dgm:prSet presAssocID="{D9F32AD1-7386-4824-BCF8-793CD29AE011}" presName="compositeNode" presStyleCnt="0">
        <dgm:presLayoutVars>
          <dgm:bulletEnabled val="1"/>
        </dgm:presLayoutVars>
      </dgm:prSet>
      <dgm:spPr/>
    </dgm:pt>
    <dgm:pt modelId="{275090FD-DD07-4187-A77A-2DF65C8CD990}" type="pres">
      <dgm:prSet presAssocID="{D9F32AD1-7386-4824-BCF8-793CD29AE011}" presName="bgRect" presStyleLbl="node1" presStyleIdx="0" presStyleCnt="2" custScaleX="98814" custScaleY="97063"/>
      <dgm:spPr/>
      <dgm:t>
        <a:bodyPr/>
        <a:lstStyle/>
        <a:p>
          <a:endParaRPr lang="en-US"/>
        </a:p>
      </dgm:t>
    </dgm:pt>
    <dgm:pt modelId="{45EDE263-40CF-4B94-A3AD-45B96A2EF162}" type="pres">
      <dgm:prSet presAssocID="{D9F32AD1-7386-4824-BCF8-793CD29AE01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6E8D0-1C3D-4165-B81C-A93E3B6A201D}" type="pres">
      <dgm:prSet presAssocID="{D9F32AD1-7386-4824-BCF8-793CD29AE01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A1F2C-74FC-4FFB-ABDB-014B5955C103}" type="pres">
      <dgm:prSet presAssocID="{86AEE605-C845-4C68-9BF1-4CCAEF7499F0}" presName="hSp" presStyleCnt="0"/>
      <dgm:spPr/>
    </dgm:pt>
    <dgm:pt modelId="{CE0B2D53-02B9-4275-B502-79D4102F85D9}" type="pres">
      <dgm:prSet presAssocID="{86AEE605-C845-4C68-9BF1-4CCAEF7499F0}" presName="vProcSp" presStyleCnt="0"/>
      <dgm:spPr/>
    </dgm:pt>
    <dgm:pt modelId="{60F72393-7EEA-458A-ACED-FB3944948AF1}" type="pres">
      <dgm:prSet presAssocID="{86AEE605-C845-4C68-9BF1-4CCAEF7499F0}" presName="vSp1" presStyleCnt="0"/>
      <dgm:spPr/>
    </dgm:pt>
    <dgm:pt modelId="{6BDF82F4-8703-442C-9DFE-ACAE50B70790}" type="pres">
      <dgm:prSet presAssocID="{86AEE605-C845-4C68-9BF1-4CCAEF7499F0}" presName="simulatedConn" presStyleLbl="solidFgAcc1" presStyleIdx="0" presStyleCnt="1" custAng="0"/>
      <dgm:spPr/>
    </dgm:pt>
    <dgm:pt modelId="{40747070-BD9D-4BC4-8E6C-C10132E38FFF}" type="pres">
      <dgm:prSet presAssocID="{86AEE605-C845-4C68-9BF1-4CCAEF7499F0}" presName="vSp2" presStyleCnt="0"/>
      <dgm:spPr/>
    </dgm:pt>
    <dgm:pt modelId="{1C2C724C-1976-4786-AE16-B5694447C027}" type="pres">
      <dgm:prSet presAssocID="{86AEE605-C845-4C68-9BF1-4CCAEF7499F0}" presName="sibTrans" presStyleCnt="0"/>
      <dgm:spPr/>
    </dgm:pt>
    <dgm:pt modelId="{AE4B133C-BEDB-417D-97CA-492DC573E35C}" type="pres">
      <dgm:prSet presAssocID="{3C6CA6F8-2C8F-4897-8035-3F9C61803AE2}" presName="compositeNode" presStyleCnt="0">
        <dgm:presLayoutVars>
          <dgm:bulletEnabled val="1"/>
        </dgm:presLayoutVars>
      </dgm:prSet>
      <dgm:spPr/>
    </dgm:pt>
    <dgm:pt modelId="{9746DA81-C266-4019-9B02-9F6F370966A9}" type="pres">
      <dgm:prSet presAssocID="{3C6CA6F8-2C8F-4897-8035-3F9C61803AE2}" presName="bgRect" presStyleLbl="node1" presStyleIdx="1" presStyleCnt="2" custScaleY="100000" custLinFactNeighborY="218"/>
      <dgm:spPr/>
      <dgm:t>
        <a:bodyPr/>
        <a:lstStyle/>
        <a:p>
          <a:endParaRPr lang="en-US"/>
        </a:p>
      </dgm:t>
    </dgm:pt>
    <dgm:pt modelId="{923F0C3A-FFAB-48B5-B466-887A88C97995}" type="pres">
      <dgm:prSet presAssocID="{3C6CA6F8-2C8F-4897-8035-3F9C61803AE2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69C1E-3AF3-454B-B413-55A8DC20953C}" type="pres">
      <dgm:prSet presAssocID="{3C6CA6F8-2C8F-4897-8035-3F9C61803AE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00787-7979-45EB-A296-F7849C14F6DB}" srcId="{BF87803F-9C06-4EC8-9A30-916532B40920}" destId="{3C6CA6F8-2C8F-4897-8035-3F9C61803AE2}" srcOrd="1" destOrd="0" parTransId="{D97D9B2E-EA30-4E49-9341-CDF5C1934305}" sibTransId="{B930DD51-FC67-4567-A9BC-E1A35D2A49DF}"/>
    <dgm:cxn modelId="{88B79134-5614-4C7E-8588-0150D31859D7}" type="presOf" srcId="{3C6CA6F8-2C8F-4897-8035-3F9C61803AE2}" destId="{923F0C3A-FFAB-48B5-B466-887A88C97995}" srcOrd="1" destOrd="0" presId="urn:microsoft.com/office/officeart/2005/8/layout/hProcess7"/>
    <dgm:cxn modelId="{0BA6E8F1-FAF2-4B2E-A3A9-03B47A53633C}" srcId="{BF87803F-9C06-4EC8-9A30-916532B40920}" destId="{D9F32AD1-7386-4824-BCF8-793CD29AE011}" srcOrd="0" destOrd="0" parTransId="{91784F52-89A0-4EBE-AD2C-4A9FEB5BD95D}" sibTransId="{86AEE605-C845-4C68-9BF1-4CCAEF7499F0}"/>
    <dgm:cxn modelId="{A3915227-CDBA-433C-97B7-1FC147D005BF}" srcId="{D9F32AD1-7386-4824-BCF8-793CD29AE011}" destId="{6736C2D7-4F20-47B5-880C-BEA9ADB0464C}" srcOrd="0" destOrd="0" parTransId="{D4AD22EA-3252-4106-AE0F-4C27587ECC40}" sibTransId="{C3604BB8-B85E-4CDF-A882-C9CAAA742C26}"/>
    <dgm:cxn modelId="{A4289A8E-926D-418D-B293-6A099841FFCC}" type="presOf" srcId="{D9F32AD1-7386-4824-BCF8-793CD29AE011}" destId="{45EDE263-40CF-4B94-A3AD-45B96A2EF162}" srcOrd="1" destOrd="0" presId="urn:microsoft.com/office/officeart/2005/8/layout/hProcess7"/>
    <dgm:cxn modelId="{0047A2C2-2099-4637-A3F4-720666DE69C7}" type="presOf" srcId="{7AAD42C5-EC5B-41D3-A605-9C8FBF5B4E93}" destId="{BBA69C1E-3AF3-454B-B413-55A8DC20953C}" srcOrd="0" destOrd="0" presId="urn:microsoft.com/office/officeart/2005/8/layout/hProcess7"/>
    <dgm:cxn modelId="{F8A659C1-1DC8-4493-A87E-4B7872A1F351}" type="presOf" srcId="{3C6CA6F8-2C8F-4897-8035-3F9C61803AE2}" destId="{9746DA81-C266-4019-9B02-9F6F370966A9}" srcOrd="0" destOrd="0" presId="urn:microsoft.com/office/officeart/2005/8/layout/hProcess7"/>
    <dgm:cxn modelId="{4C0676F6-CF51-4B8F-8D42-0C0A1A51EB9B}" type="presOf" srcId="{D9F32AD1-7386-4824-BCF8-793CD29AE011}" destId="{275090FD-DD07-4187-A77A-2DF65C8CD990}" srcOrd="0" destOrd="0" presId="urn:microsoft.com/office/officeart/2005/8/layout/hProcess7"/>
    <dgm:cxn modelId="{A3DB83FA-E41D-43E0-8B18-9BF361D35210}" type="presOf" srcId="{BF87803F-9C06-4EC8-9A30-916532B40920}" destId="{40609464-CBCE-4BF8-810A-9EF1A5987677}" srcOrd="0" destOrd="0" presId="urn:microsoft.com/office/officeart/2005/8/layout/hProcess7"/>
    <dgm:cxn modelId="{EB003F40-5D8D-4255-AEEE-66287AF6C03F}" srcId="{3C6CA6F8-2C8F-4897-8035-3F9C61803AE2}" destId="{7AAD42C5-EC5B-41D3-A605-9C8FBF5B4E93}" srcOrd="0" destOrd="0" parTransId="{07BB2462-5E03-4119-B931-BBB920E6F29A}" sibTransId="{0F2C1C0D-378D-4D5E-AC1E-90AD90C27681}"/>
    <dgm:cxn modelId="{A246E98E-D1CF-48A1-8974-8F171052387D}" type="presOf" srcId="{6736C2D7-4F20-47B5-880C-BEA9ADB0464C}" destId="{3476E8D0-1C3D-4165-B81C-A93E3B6A201D}" srcOrd="0" destOrd="0" presId="urn:microsoft.com/office/officeart/2005/8/layout/hProcess7"/>
    <dgm:cxn modelId="{580D6F52-898E-4A68-990C-296D1B8A496F}" type="presParOf" srcId="{40609464-CBCE-4BF8-810A-9EF1A5987677}" destId="{E09BAC8A-E11F-42E9-BD1B-513938ECC649}" srcOrd="0" destOrd="0" presId="urn:microsoft.com/office/officeart/2005/8/layout/hProcess7"/>
    <dgm:cxn modelId="{8328344E-117E-4524-9C94-02325E7717A2}" type="presParOf" srcId="{E09BAC8A-E11F-42E9-BD1B-513938ECC649}" destId="{275090FD-DD07-4187-A77A-2DF65C8CD990}" srcOrd="0" destOrd="0" presId="urn:microsoft.com/office/officeart/2005/8/layout/hProcess7"/>
    <dgm:cxn modelId="{FFE210C9-1BA0-432B-A9DB-4B2ACC713FE8}" type="presParOf" srcId="{E09BAC8A-E11F-42E9-BD1B-513938ECC649}" destId="{45EDE263-40CF-4B94-A3AD-45B96A2EF162}" srcOrd="1" destOrd="0" presId="urn:microsoft.com/office/officeart/2005/8/layout/hProcess7"/>
    <dgm:cxn modelId="{CB49C9C9-AF79-432A-8987-E60F307D041C}" type="presParOf" srcId="{E09BAC8A-E11F-42E9-BD1B-513938ECC649}" destId="{3476E8D0-1C3D-4165-B81C-A93E3B6A201D}" srcOrd="2" destOrd="0" presId="urn:microsoft.com/office/officeart/2005/8/layout/hProcess7"/>
    <dgm:cxn modelId="{301C5180-ED2C-4D41-9214-80F406908818}" type="presParOf" srcId="{40609464-CBCE-4BF8-810A-9EF1A5987677}" destId="{C30A1F2C-74FC-4FFB-ABDB-014B5955C103}" srcOrd="1" destOrd="0" presId="urn:microsoft.com/office/officeart/2005/8/layout/hProcess7"/>
    <dgm:cxn modelId="{A678B066-4569-49B9-9D0D-C06FC2A0B19E}" type="presParOf" srcId="{40609464-CBCE-4BF8-810A-9EF1A5987677}" destId="{CE0B2D53-02B9-4275-B502-79D4102F85D9}" srcOrd="2" destOrd="0" presId="urn:microsoft.com/office/officeart/2005/8/layout/hProcess7"/>
    <dgm:cxn modelId="{9CE5A3FF-10CB-4756-9251-E387EA6CEA24}" type="presParOf" srcId="{CE0B2D53-02B9-4275-B502-79D4102F85D9}" destId="{60F72393-7EEA-458A-ACED-FB3944948AF1}" srcOrd="0" destOrd="0" presId="urn:microsoft.com/office/officeart/2005/8/layout/hProcess7"/>
    <dgm:cxn modelId="{62D751D3-4C13-42F8-9F68-2F9A949EA747}" type="presParOf" srcId="{CE0B2D53-02B9-4275-B502-79D4102F85D9}" destId="{6BDF82F4-8703-442C-9DFE-ACAE50B70790}" srcOrd="1" destOrd="0" presId="urn:microsoft.com/office/officeart/2005/8/layout/hProcess7"/>
    <dgm:cxn modelId="{8FDF57BF-BFAF-40BC-8484-D1C5F5AECC9F}" type="presParOf" srcId="{CE0B2D53-02B9-4275-B502-79D4102F85D9}" destId="{40747070-BD9D-4BC4-8E6C-C10132E38FFF}" srcOrd="2" destOrd="0" presId="urn:microsoft.com/office/officeart/2005/8/layout/hProcess7"/>
    <dgm:cxn modelId="{FAD8C0B8-9FA3-40D0-8250-1C04F62D392E}" type="presParOf" srcId="{40609464-CBCE-4BF8-810A-9EF1A5987677}" destId="{1C2C724C-1976-4786-AE16-B5694447C027}" srcOrd="3" destOrd="0" presId="urn:microsoft.com/office/officeart/2005/8/layout/hProcess7"/>
    <dgm:cxn modelId="{5D008DDF-55B5-4A37-9990-18E994ADCAA9}" type="presParOf" srcId="{40609464-CBCE-4BF8-810A-9EF1A5987677}" destId="{AE4B133C-BEDB-417D-97CA-492DC573E35C}" srcOrd="4" destOrd="0" presId="urn:microsoft.com/office/officeart/2005/8/layout/hProcess7"/>
    <dgm:cxn modelId="{E0545BA5-A89E-4654-8CCC-7A07A50C84A5}" type="presParOf" srcId="{AE4B133C-BEDB-417D-97CA-492DC573E35C}" destId="{9746DA81-C266-4019-9B02-9F6F370966A9}" srcOrd="0" destOrd="0" presId="urn:microsoft.com/office/officeart/2005/8/layout/hProcess7"/>
    <dgm:cxn modelId="{73D92FB9-F008-4E64-AAF7-4A98B82FF3FE}" type="presParOf" srcId="{AE4B133C-BEDB-417D-97CA-492DC573E35C}" destId="{923F0C3A-FFAB-48B5-B466-887A88C97995}" srcOrd="1" destOrd="0" presId="urn:microsoft.com/office/officeart/2005/8/layout/hProcess7"/>
    <dgm:cxn modelId="{B72CC5F7-DABA-44F3-BD40-1733DF3AC593}" type="presParOf" srcId="{AE4B133C-BEDB-417D-97CA-492DC573E35C}" destId="{BBA69C1E-3AF3-454B-B413-55A8DC20953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E636-5D49-4D95-8999-9732217E1EF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75C01-4020-459A-85E8-84888B9E2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283" cy="411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4" rIns="91433" bIns="45704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61" cy="45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4" rIns="91433" bIns="45704" anchor="b" anchorCtr="0">
            <a:noAutofit/>
          </a:bodyPr>
          <a:lstStyle/>
          <a:p>
            <a:pPr>
              <a:buClr>
                <a:prstClr val="black"/>
              </a:buClr>
              <a:buFont typeface="Calibri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Font typeface="Calibri"/>
                <a:buNone/>
              </a:pPr>
              <a:t>4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19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8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1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8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5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4594A-3875-44C0-BD5A-32C40475103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4268-034A-48ED-AB7E-862FC1F1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ESSA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Every Student Succeeds Act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2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-52388"/>
            <a:ext cx="9315450" cy="69627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034145" y="2545773"/>
            <a:ext cx="6743700" cy="103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41864" y="2722418"/>
            <a:ext cx="74814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28901" y="3117273"/>
            <a:ext cx="50188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926" b="89316"/>
          <a:stretch/>
        </p:blipFill>
        <p:spPr>
          <a:xfrm>
            <a:off x="1343433" y="99919"/>
            <a:ext cx="8657796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84" y="1998035"/>
            <a:ext cx="1796299" cy="135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25" t="2185" r="1064" b="1256"/>
          <a:stretch/>
        </p:blipFill>
        <p:spPr>
          <a:xfrm>
            <a:off x="4392053" y="2126417"/>
            <a:ext cx="1880752" cy="164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20"/>
          <a:stretch/>
        </p:blipFill>
        <p:spPr>
          <a:xfrm>
            <a:off x="8179330" y="1998035"/>
            <a:ext cx="1954186" cy="1581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1757" r="2342"/>
          <a:stretch/>
        </p:blipFill>
        <p:spPr>
          <a:xfrm>
            <a:off x="3009383" y="4130389"/>
            <a:ext cx="1733119" cy="229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1576" b="2162"/>
          <a:stretch/>
        </p:blipFill>
        <p:spPr>
          <a:xfrm>
            <a:off x="5609985" y="4210335"/>
            <a:ext cx="2301584" cy="1851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3084" y="1122629"/>
            <a:ext cx="18807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Academic Achievement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3678" y="1122629"/>
            <a:ext cx="18807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Graduation Rate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2762" y="1122628"/>
            <a:ext cx="18807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ELL Proficiency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629" y="4861016"/>
            <a:ext cx="18807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Chronic Absenteeism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9330" y="4491686"/>
            <a:ext cx="1880754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College, Career &amp; Civic Readiness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8391"/>
          <a:stretch/>
        </p:blipFill>
        <p:spPr>
          <a:xfrm>
            <a:off x="1509712" y="61912"/>
            <a:ext cx="9172575" cy="1455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1589" y="1709446"/>
            <a:ext cx="4104406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NYS has established a long term goal for 2021-22 of closing gaps by 20%.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589" y="3416344"/>
            <a:ext cx="4104406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Goals are set at the State, District, and School Level for each subgroup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2058167"/>
            <a:ext cx="1796299" cy="135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25" t="2185" r="1064" b="1256"/>
          <a:stretch/>
        </p:blipFill>
        <p:spPr>
          <a:xfrm>
            <a:off x="4853233" y="5070352"/>
            <a:ext cx="1880752" cy="1643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220"/>
          <a:stretch/>
        </p:blipFill>
        <p:spPr>
          <a:xfrm>
            <a:off x="9039723" y="1709446"/>
            <a:ext cx="1954186" cy="1581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1757" r="2342"/>
          <a:stretch/>
        </p:blipFill>
        <p:spPr>
          <a:xfrm>
            <a:off x="1268826" y="4108841"/>
            <a:ext cx="1733119" cy="2292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r="1576" b="2162"/>
          <a:stretch/>
        </p:blipFill>
        <p:spPr>
          <a:xfrm>
            <a:off x="8553566" y="4329460"/>
            <a:ext cx="2301584" cy="185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297" y="164439"/>
            <a:ext cx="786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Closing the ______ Gap with the End Goal by 20%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3651" y="1781701"/>
            <a:ext cx="3212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Goal (21-22 data)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297" y="2183942"/>
            <a:ext cx="4780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Baseline performance (16-17 data)</a:t>
            </a: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651" y="2720745"/>
            <a:ext cx="3079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to the end goal</a:t>
            </a:r>
            <a:endParaRPr lang="en-US" sz="2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674" y="3163818"/>
            <a:ext cx="3920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 20% (expected reduction)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43" y="3749642"/>
            <a:ext cx="4589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Goal to reduce the gap</a:t>
            </a:r>
            <a:endParaRPr lang="en-US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39" y="4238211"/>
            <a:ext cx="31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÷ 5 (5 years to 21-22)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7297" y="5018354"/>
            <a:ext cx="5303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Goal to reduce the gap in 5 </a:t>
            </a:r>
            <a:r>
              <a:rPr lang="en-US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17297" y="4864979"/>
            <a:ext cx="4145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40" y="3606892"/>
            <a:ext cx="4145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339" y="2696372"/>
            <a:ext cx="4145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99161" y="649335"/>
            <a:ext cx="1206119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-Achievement</a:t>
            </a:r>
          </a:p>
          <a:p>
            <a:r>
              <a:rPr lang="en-US" sz="1400" dirty="0" smtClean="0"/>
              <a:t>-Graduation</a:t>
            </a:r>
          </a:p>
          <a:p>
            <a:r>
              <a:rPr lang="en-US" sz="1400" dirty="0" smtClean="0"/>
              <a:t>-Proficiency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268684" y="1781701"/>
            <a:ext cx="794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7736" y="2183942"/>
            <a:ext cx="1035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8684" y="2720745"/>
            <a:ext cx="1045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6707" y="3163818"/>
            <a:ext cx="1114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 20%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3276" y="3749642"/>
            <a:ext cx="1277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</a:t>
            </a: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2907" y="4238211"/>
            <a:ext cx="675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÷ 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27736" y="5018354"/>
            <a:ext cx="1177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4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027736" y="4864979"/>
            <a:ext cx="1285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067273" y="3594705"/>
            <a:ext cx="1246436" cy="12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83372" y="2696372"/>
            <a:ext cx="1230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929184" y="1378593"/>
            <a:ext cx="432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performance (16-17 data)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66426" y="1749039"/>
            <a:ext cx="34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Goal to reduce the gap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63717" y="2213693"/>
            <a:ext cx="219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Year MIP 17-18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37898" y="2677852"/>
            <a:ext cx="334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Goal to reduce the gap</a:t>
            </a: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7049186" y="3114396"/>
            <a:ext cx="3382201" cy="35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615167" y="3206645"/>
            <a:ext cx="2319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Year MIP (18-19)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37898" y="3659529"/>
            <a:ext cx="334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Goal to reduce the gap</a:t>
            </a: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7077408" y="4063881"/>
            <a:ext cx="3365269" cy="9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85358" y="4131770"/>
            <a:ext cx="23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Year MIP (19-20)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37898" y="4536122"/>
            <a:ext cx="334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Goal to reduce the gap</a:t>
            </a: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037898" y="4980488"/>
            <a:ext cx="3404779" cy="2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5167" y="5068182"/>
            <a:ext cx="2191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Year MIP (20-21)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37898" y="5618843"/>
            <a:ext cx="334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Goal to reduce the gap</a:t>
            </a: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018915" y="6043057"/>
            <a:ext cx="3365269" cy="9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511293" y="6107683"/>
            <a:ext cx="201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Year MIP (21-22)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27720" y="5896952"/>
            <a:ext cx="318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Use this to calculate MIPs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of Interim Progress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7083689" y="2179247"/>
            <a:ext cx="3358988" cy="23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111133" y="1412522"/>
            <a:ext cx="8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21580" y="1715573"/>
            <a:ext cx="6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274563" y="2146433"/>
            <a:ext cx="6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11168599" y="2151186"/>
            <a:ext cx="707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1167146" y="2717059"/>
            <a:ext cx="6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220129" y="3147919"/>
            <a:ext cx="6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11114165" y="3152672"/>
            <a:ext cx="707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145375" y="3566145"/>
            <a:ext cx="6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198358" y="3997005"/>
            <a:ext cx="6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1092394" y="4001758"/>
            <a:ext cx="707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1167142" y="4513203"/>
            <a:ext cx="6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220125" y="4944063"/>
            <a:ext cx="6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1114161" y="4948816"/>
            <a:ext cx="707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156256" y="5558235"/>
            <a:ext cx="6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209239" y="5989095"/>
            <a:ext cx="6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1103275" y="5993848"/>
            <a:ext cx="707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Line Callout 1 94"/>
          <p:cNvSpPr/>
          <p:nvPr/>
        </p:nvSpPr>
        <p:spPr>
          <a:xfrm>
            <a:off x="2019297" y="5927184"/>
            <a:ext cx="3494782" cy="656870"/>
          </a:xfrm>
          <a:prstGeom prst="borderCallout1">
            <a:avLst>
              <a:gd name="adj1" fmla="val -1137"/>
              <a:gd name="adj2" fmla="val 73680"/>
              <a:gd name="adj3" fmla="val -94651"/>
              <a:gd name="adj4" fmla="val 9774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156256" y="5989095"/>
            <a:ext cx="719916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235219" y="2199671"/>
            <a:ext cx="719916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285712" y="3760266"/>
            <a:ext cx="719916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34" grpId="0"/>
      <p:bldP spid="35" grpId="0"/>
      <p:bldP spid="36" grpId="0"/>
      <p:bldP spid="37" grpId="0"/>
      <p:bldP spid="38" grpId="0"/>
      <p:bldP spid="39" grpId="0"/>
      <p:bldP spid="46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71" grpId="0"/>
      <p:bldP spid="75" grpId="0"/>
      <p:bldP spid="76" grpId="0"/>
      <p:bldP spid="77" grpId="0"/>
      <p:bldP spid="83" grpId="0"/>
      <p:bldP spid="84" grpId="0"/>
      <p:bldP spid="86" grpId="0"/>
      <p:bldP spid="87" grpId="0"/>
      <p:bldP spid="89" grpId="0"/>
      <p:bldP spid="90" grpId="0"/>
      <p:bldP spid="92" grpId="0"/>
      <p:bldP spid="93" grpId="0"/>
      <p:bldP spid="95" grpId="0" animBg="1"/>
      <p:bldP spid="96" grpId="0" animBg="1"/>
      <p:bldP spid="97" grpId="0" animBg="1"/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2096"/>
            <a:ext cx="10515600" cy="1325563"/>
          </a:xfrm>
        </p:spPr>
        <p:txBody>
          <a:bodyPr/>
          <a:lstStyle/>
          <a:p>
            <a:r>
              <a:rPr lang="en-US" dirty="0" smtClean="0"/>
              <a:t>NYS’s accountability system will use a variety of indicators beyond core academic subjects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70812"/>
              </p:ext>
            </p:extLst>
          </p:nvPr>
        </p:nvGraphicFramePr>
        <p:xfrm>
          <a:off x="340426" y="1331459"/>
          <a:ext cx="11198432" cy="385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362013" y="5312228"/>
            <a:ext cx="5467971" cy="1422217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3418114" y="5388429"/>
            <a:ext cx="531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In the Future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*Out of School Suspensions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*Readiness for High School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83" y="76200"/>
            <a:ext cx="10066987" cy="6530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7428" y="6487886"/>
            <a:ext cx="1654628" cy="37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53" t="23402" r="71713" b="11624"/>
          <a:stretch/>
        </p:blipFill>
        <p:spPr>
          <a:xfrm>
            <a:off x="1275643" y="2272145"/>
            <a:ext cx="2534357" cy="4585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35" y="267998"/>
            <a:ext cx="6802583" cy="65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MULTIPLE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4774"/>
            <a:ext cx="12046627" cy="842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9" y="1427017"/>
            <a:ext cx="3771236" cy="2258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54" y="4280948"/>
            <a:ext cx="2548945" cy="192725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3186399" y="4617156"/>
            <a:ext cx="979201" cy="627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3186399" y="5244574"/>
            <a:ext cx="979201" cy="4337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47445" y="4432490"/>
            <a:ext cx="146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95% students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68422" y="5537299"/>
            <a:ext cx="207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tested students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754" r="1963"/>
          <a:stretch/>
        </p:blipFill>
        <p:spPr>
          <a:xfrm>
            <a:off x="6324601" y="4036967"/>
            <a:ext cx="1497702" cy="2415212"/>
          </a:xfrm>
          <a:prstGeom prst="rect">
            <a:avLst/>
          </a:prstGeom>
        </p:spPr>
      </p:pic>
      <p:sp>
        <p:nvSpPr>
          <p:cNvPr id="14" name="Curved Down Arrow 13"/>
          <p:cNvSpPr/>
          <p:nvPr/>
        </p:nvSpPr>
        <p:spPr>
          <a:xfrm rot="20588126">
            <a:off x="5126861" y="3667514"/>
            <a:ext cx="1454529" cy="4165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20588126">
            <a:off x="7102603" y="3273865"/>
            <a:ext cx="1454529" cy="4165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07" r="766" b="1072"/>
          <a:stretch/>
        </p:blipFill>
        <p:spPr>
          <a:xfrm>
            <a:off x="8623970" y="2818652"/>
            <a:ext cx="3559301" cy="271864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132711" y="2731911"/>
            <a:ext cx="22578" cy="304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74667" y="2720622"/>
            <a:ext cx="541866" cy="11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70171" y="5776341"/>
            <a:ext cx="541866" cy="11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27067" y="4171241"/>
            <a:ext cx="541866" cy="11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27067" y="3403601"/>
            <a:ext cx="384970" cy="5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77866" y="5508982"/>
            <a:ext cx="384970" cy="5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68933" y="5418298"/>
            <a:ext cx="18565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≤10%.......Level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68933" y="4649769"/>
            <a:ext cx="2156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10.1-50%.......</a:t>
            </a:r>
            <a:r>
              <a:rPr lang="en-US" b="1" dirty="0"/>
              <a:t>Level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669830" y="3584620"/>
            <a:ext cx="21553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50.1-75%.......</a:t>
            </a:r>
            <a:r>
              <a:rPr lang="en-US" b="1" dirty="0"/>
              <a:t>Level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668933" y="2844789"/>
            <a:ext cx="19247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&gt;75%.......</a:t>
            </a:r>
            <a:r>
              <a:rPr lang="en-US" b="1" dirty="0"/>
              <a:t>Level </a:t>
            </a:r>
            <a:r>
              <a:rPr lang="en-US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0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204787"/>
            <a:ext cx="114014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MULTIPLE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4" y="4280948"/>
            <a:ext cx="2548945" cy="192725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3186399" y="5244574"/>
            <a:ext cx="900179" cy="47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9431" y="4853011"/>
            <a:ext cx="146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 Growth Percentiles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754" r="1963"/>
          <a:stretch/>
        </p:blipFill>
        <p:spPr>
          <a:xfrm>
            <a:off x="6324601" y="4036967"/>
            <a:ext cx="1497702" cy="2415212"/>
          </a:xfrm>
          <a:prstGeom prst="rect">
            <a:avLst/>
          </a:prstGeom>
        </p:spPr>
      </p:pic>
      <p:sp>
        <p:nvSpPr>
          <p:cNvPr id="14" name="Curved Down Arrow 13"/>
          <p:cNvSpPr/>
          <p:nvPr/>
        </p:nvSpPr>
        <p:spPr>
          <a:xfrm rot="20588126">
            <a:off x="5126861" y="3667514"/>
            <a:ext cx="1454529" cy="4165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20588126">
            <a:off x="7102603" y="3273865"/>
            <a:ext cx="1454529" cy="4165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307" r="766" b="1072"/>
          <a:stretch/>
        </p:blipFill>
        <p:spPr>
          <a:xfrm>
            <a:off x="8623970" y="2818652"/>
            <a:ext cx="3559301" cy="271864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132711" y="2731911"/>
            <a:ext cx="22578" cy="304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74667" y="2720622"/>
            <a:ext cx="541866" cy="11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70171" y="5776341"/>
            <a:ext cx="541866" cy="11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27067" y="4171241"/>
            <a:ext cx="541866" cy="11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27067" y="3403601"/>
            <a:ext cx="384970" cy="5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67151" y="5133981"/>
            <a:ext cx="384970" cy="5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52145" y="5254708"/>
            <a:ext cx="18565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≤45.......</a:t>
            </a:r>
            <a:r>
              <a:rPr lang="en-US" b="1" dirty="0"/>
              <a:t>Level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08721" y="4446670"/>
            <a:ext cx="19879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45.1-50.......</a:t>
            </a:r>
            <a:r>
              <a:rPr lang="en-US" b="1" dirty="0"/>
              <a:t>Level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669830" y="3584620"/>
            <a:ext cx="21553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50.1-54.......</a:t>
            </a:r>
            <a:r>
              <a:rPr lang="en-US" b="1" dirty="0"/>
              <a:t>Level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668933" y="2844789"/>
            <a:ext cx="19247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&gt;54.......</a:t>
            </a:r>
            <a:r>
              <a:rPr lang="en-US" b="1" dirty="0"/>
              <a:t>Level </a:t>
            </a:r>
            <a:r>
              <a:rPr lang="en-US" b="1" dirty="0" smtClean="0"/>
              <a:t>4</a:t>
            </a:r>
            <a:endParaRPr lang="en-US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4775"/>
            <a:ext cx="12400044" cy="8560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71" y="1330036"/>
            <a:ext cx="2326265" cy="24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29619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ESSA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082" y="1248534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Every Student Succeeds Act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48" y="2904296"/>
            <a:ext cx="2360530" cy="2360530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4951853" y="3433234"/>
            <a:ext cx="1527463" cy="118456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78" y="2734903"/>
            <a:ext cx="2768036" cy="2732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907" y="3296854"/>
            <a:ext cx="2162175" cy="1457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26657" y="5478471"/>
            <a:ext cx="3390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$1.6 Billion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13705" y="3767129"/>
            <a:ext cx="1187786" cy="51677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191399" y="3732571"/>
            <a:ext cx="1187786" cy="51677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9358149" y="5055751"/>
            <a:ext cx="857663" cy="41814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MULTIPLE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4"/>
            <a:ext cx="12665725" cy="93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688" y="1412518"/>
            <a:ext cx="6510338" cy="29738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55303" y="1431746"/>
            <a:ext cx="2036617" cy="4375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22" r="769" b="1072"/>
          <a:stretch/>
        </p:blipFill>
        <p:spPr>
          <a:xfrm>
            <a:off x="299471" y="4547251"/>
            <a:ext cx="2480378" cy="1927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091" y="2113938"/>
            <a:ext cx="1663749" cy="2272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2933" y="4785042"/>
            <a:ext cx="145845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Measures of Interim Progress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852926" y="1523999"/>
            <a:ext cx="211740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Long Term Goal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693" y="4485759"/>
            <a:ext cx="1501468" cy="2050785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9118026" y="1754831"/>
            <a:ext cx="734900" cy="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74698" y="4386376"/>
            <a:ext cx="1" cy="398666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39" y="2222449"/>
            <a:ext cx="2193611" cy="16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MULTIPLE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88" y="1412518"/>
            <a:ext cx="6510338" cy="29738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01675" y="1676399"/>
            <a:ext cx="2036617" cy="4375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22" r="769" b="1072"/>
          <a:stretch/>
        </p:blipFill>
        <p:spPr>
          <a:xfrm>
            <a:off x="342686" y="4497857"/>
            <a:ext cx="2480378" cy="1927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091" y="2113938"/>
            <a:ext cx="1663749" cy="2272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2933" y="4785042"/>
            <a:ext cx="145845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Measures of Interim Progress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852926" y="1523999"/>
            <a:ext cx="211740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Long Term Goal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24" y="4497202"/>
            <a:ext cx="1501468" cy="2050785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9118026" y="1754831"/>
            <a:ext cx="734900" cy="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74698" y="4386376"/>
            <a:ext cx="1" cy="398666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825" t="2185" r="1064" b="1256"/>
          <a:stretch/>
        </p:blipFill>
        <p:spPr>
          <a:xfrm>
            <a:off x="363468" y="2257552"/>
            <a:ext cx="1880752" cy="1643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84775"/>
            <a:ext cx="12241387" cy="883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686" y="3942799"/>
            <a:ext cx="206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Year/5 Year/6 Year</a:t>
            </a:r>
          </a:p>
        </p:txBody>
      </p:sp>
    </p:spTree>
    <p:extLst>
      <p:ext uri="{BB962C8B-B14F-4D97-AF65-F5344CB8AC3E}">
        <p14:creationId xmlns:p14="http://schemas.microsoft.com/office/powerpoint/2010/main" val="8144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MULTIPLE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88" y="1412518"/>
            <a:ext cx="6510338" cy="29738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08156" y="1985665"/>
            <a:ext cx="1653233" cy="68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22" r="769" b="1072"/>
          <a:stretch/>
        </p:blipFill>
        <p:spPr>
          <a:xfrm>
            <a:off x="422555" y="4585709"/>
            <a:ext cx="2480378" cy="1927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091" y="2113938"/>
            <a:ext cx="1663749" cy="2272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2933" y="4785042"/>
            <a:ext cx="145845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Measures of Interim Progress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852926" y="1523999"/>
            <a:ext cx="211740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Long Term Goal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24" y="4526268"/>
            <a:ext cx="1501468" cy="2050785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9118026" y="1754831"/>
            <a:ext cx="734900" cy="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74698" y="4386376"/>
            <a:ext cx="1" cy="398666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1757" r="2342"/>
          <a:stretch/>
        </p:blipFill>
        <p:spPr>
          <a:xfrm>
            <a:off x="663994" y="2053357"/>
            <a:ext cx="1513898" cy="2002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6267" b="6773"/>
          <a:stretch/>
        </p:blipFill>
        <p:spPr>
          <a:xfrm>
            <a:off x="191830" y="713050"/>
            <a:ext cx="11378083" cy="6065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686" y="3942799"/>
            <a:ext cx="206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≥10%</a:t>
            </a:r>
          </a:p>
        </p:txBody>
      </p:sp>
    </p:spTree>
    <p:extLst>
      <p:ext uri="{BB962C8B-B14F-4D97-AF65-F5344CB8AC3E}">
        <p14:creationId xmlns:p14="http://schemas.microsoft.com/office/powerpoint/2010/main" val="4628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MULTIPLE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88" y="1568383"/>
            <a:ext cx="6510338" cy="29738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92622" y="2417963"/>
            <a:ext cx="687196" cy="426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22" r="769" b="1072"/>
          <a:stretch/>
        </p:blipFill>
        <p:spPr>
          <a:xfrm>
            <a:off x="426027" y="4646903"/>
            <a:ext cx="2480378" cy="1927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091" y="2269803"/>
            <a:ext cx="1663749" cy="2272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2933" y="4940907"/>
            <a:ext cx="145845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Measures of Interim Progress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852926" y="1679864"/>
            <a:ext cx="211740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Long Term Goal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665" y="4692139"/>
            <a:ext cx="1501468" cy="2050785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9118026" y="1910696"/>
            <a:ext cx="734900" cy="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74698" y="4542241"/>
            <a:ext cx="1" cy="398666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3" y="499820"/>
            <a:ext cx="11554690" cy="1071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473" y="1444336"/>
            <a:ext cx="2032419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r="1576" b="2162"/>
          <a:stretch/>
        </p:blipFill>
        <p:spPr>
          <a:xfrm>
            <a:off x="426027" y="2269803"/>
            <a:ext cx="1867013" cy="15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-57150"/>
            <a:ext cx="931545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MULTIPLE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6" y="584775"/>
            <a:ext cx="12597967" cy="911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92" y="4629981"/>
            <a:ext cx="3696085" cy="17456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18925"/>
              </p:ext>
            </p:extLst>
          </p:nvPr>
        </p:nvGraphicFramePr>
        <p:xfrm>
          <a:off x="1631374" y="1893838"/>
          <a:ext cx="10162310" cy="54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462"/>
                <a:gridCol w="2032462"/>
                <a:gridCol w="2032462"/>
                <a:gridCol w="2032462"/>
                <a:gridCol w="2032462"/>
              </a:tblGrid>
              <a:tr h="5480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Entering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Emerging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Transitioning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Expanding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Commanding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96480"/>
              </p:ext>
            </p:extLst>
          </p:nvPr>
        </p:nvGraphicFramePr>
        <p:xfrm>
          <a:off x="1637145" y="2434167"/>
          <a:ext cx="2020456" cy="370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5114"/>
                <a:gridCol w="505114"/>
                <a:gridCol w="505114"/>
                <a:gridCol w="505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88287"/>
              </p:ext>
            </p:extLst>
          </p:nvPr>
        </p:nvGraphicFramePr>
        <p:xfrm>
          <a:off x="3680690" y="2430703"/>
          <a:ext cx="2020456" cy="370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5114"/>
                <a:gridCol w="505114"/>
                <a:gridCol w="505114"/>
                <a:gridCol w="505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32231"/>
              </p:ext>
            </p:extLst>
          </p:nvPr>
        </p:nvGraphicFramePr>
        <p:xfrm>
          <a:off x="5717309" y="2430703"/>
          <a:ext cx="2020456" cy="370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5114"/>
                <a:gridCol w="505114"/>
                <a:gridCol w="505114"/>
                <a:gridCol w="505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71890"/>
              </p:ext>
            </p:extLst>
          </p:nvPr>
        </p:nvGraphicFramePr>
        <p:xfrm>
          <a:off x="7743536" y="2430703"/>
          <a:ext cx="2020456" cy="370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5114"/>
                <a:gridCol w="505114"/>
                <a:gridCol w="505114"/>
                <a:gridCol w="505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46420"/>
              </p:ext>
            </p:extLst>
          </p:nvPr>
        </p:nvGraphicFramePr>
        <p:xfrm>
          <a:off x="9762837" y="2424673"/>
          <a:ext cx="2010063" cy="402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0063"/>
              </a:tblGrid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Proficient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Line Callout 1 (No Border) 12"/>
          <p:cNvSpPr/>
          <p:nvPr/>
        </p:nvSpPr>
        <p:spPr>
          <a:xfrm>
            <a:off x="1614310" y="320604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15" name="Line Callout 1 (No Border) 14"/>
          <p:cNvSpPr/>
          <p:nvPr/>
        </p:nvSpPr>
        <p:spPr>
          <a:xfrm>
            <a:off x="2219499" y="320604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16" name="Line Callout 1 (No Border) 15"/>
          <p:cNvSpPr/>
          <p:nvPr/>
        </p:nvSpPr>
        <p:spPr>
          <a:xfrm>
            <a:off x="2835977" y="3206043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17" name="Line Callout 1 (No Border) 16"/>
          <p:cNvSpPr/>
          <p:nvPr/>
        </p:nvSpPr>
        <p:spPr>
          <a:xfrm>
            <a:off x="3441166" y="321006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22" name="Line Callout 1 (No Border) 21"/>
          <p:cNvSpPr/>
          <p:nvPr/>
        </p:nvSpPr>
        <p:spPr>
          <a:xfrm>
            <a:off x="4057644" y="320604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23" name="Line Callout 1 (No Border) 22"/>
          <p:cNvSpPr/>
          <p:nvPr/>
        </p:nvSpPr>
        <p:spPr>
          <a:xfrm>
            <a:off x="4662833" y="320604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24" name="Line Callout 1 (No Border) 23"/>
          <p:cNvSpPr/>
          <p:nvPr/>
        </p:nvSpPr>
        <p:spPr>
          <a:xfrm>
            <a:off x="5268022" y="3206043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25" name="Line Callout 1 (No Border) 24"/>
          <p:cNvSpPr/>
          <p:nvPr/>
        </p:nvSpPr>
        <p:spPr>
          <a:xfrm>
            <a:off x="5884500" y="321006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26" name="Line Callout 1 (No Border) 25"/>
          <p:cNvSpPr/>
          <p:nvPr/>
        </p:nvSpPr>
        <p:spPr>
          <a:xfrm>
            <a:off x="6486610" y="320604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27" name="Line Callout 1 (No Border) 26"/>
          <p:cNvSpPr/>
          <p:nvPr/>
        </p:nvSpPr>
        <p:spPr>
          <a:xfrm>
            <a:off x="7103088" y="320604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28" name="Line Callout 1 (No Border) 27"/>
          <p:cNvSpPr/>
          <p:nvPr/>
        </p:nvSpPr>
        <p:spPr>
          <a:xfrm>
            <a:off x="7708277" y="3206043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29" name="Line Callout 1 (No Border) 28"/>
          <p:cNvSpPr/>
          <p:nvPr/>
        </p:nvSpPr>
        <p:spPr>
          <a:xfrm>
            <a:off x="8324755" y="3210064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30" name="Line Callout 1 (No Border) 29"/>
          <p:cNvSpPr/>
          <p:nvPr/>
        </p:nvSpPr>
        <p:spPr>
          <a:xfrm>
            <a:off x="8926865" y="3202023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sp>
        <p:nvSpPr>
          <p:cNvPr id="31" name="Line Callout 1 (No Border) 30"/>
          <p:cNvSpPr/>
          <p:nvPr/>
        </p:nvSpPr>
        <p:spPr>
          <a:xfrm>
            <a:off x="9543343" y="3202023"/>
            <a:ext cx="575734" cy="587023"/>
          </a:xfrm>
          <a:prstGeom prst="callout1">
            <a:avLst>
              <a:gd name="adj1" fmla="val 18750"/>
              <a:gd name="adj2" fmla="val -8333"/>
              <a:gd name="adj3" fmla="val -79808"/>
              <a:gd name="adj4" fmla="val 5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.25</a:t>
            </a:r>
            <a:endParaRPr lang="en-US" sz="24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220"/>
          <a:stretch/>
        </p:blipFill>
        <p:spPr>
          <a:xfrm>
            <a:off x="2679192" y="4629981"/>
            <a:ext cx="1954186" cy="15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8575"/>
            <a:ext cx="9201150" cy="6800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6725" y="2479963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2869" y="2812476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2869" y="3144989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14654" y="3546762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4654" y="4017817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4939" y="4377602"/>
            <a:ext cx="332510" cy="222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8677" y="4696262"/>
            <a:ext cx="471062" cy="1805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20689" y="5637507"/>
            <a:ext cx="332510" cy="222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7836" y="5998585"/>
            <a:ext cx="284019" cy="2082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78036" y="4973786"/>
            <a:ext cx="29094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Comparison to State and local long term goals and MIPs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994071" y="3560616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80214" y="4017816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94069" y="4381787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80214" y="4666671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94069" y="5148409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80214" y="5637507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80214" y="5971310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Left Arrow 20"/>
          <p:cNvSpPr/>
          <p:nvPr/>
        </p:nvSpPr>
        <p:spPr>
          <a:xfrm rot="10800000" flipH="1">
            <a:off x="10086963" y="1357745"/>
            <a:ext cx="1468590" cy="547168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-14288"/>
            <a:ext cx="9182100" cy="6886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53543" y="2341419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32759" y="2632361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2759" y="2909448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53543" y="3311235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4034" y="3713018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47504" y="5195886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6940" y="5555673"/>
            <a:ext cx="290949" cy="1736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0982" y="5957455"/>
            <a:ext cx="401772" cy="2078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52506" y="3713017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59431" y="4184072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52506" y="4752319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73281" y="5195885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52496" y="5521687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52496" y="5929745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Left Arrow 16"/>
          <p:cNvSpPr/>
          <p:nvPr/>
        </p:nvSpPr>
        <p:spPr>
          <a:xfrm rot="10800000" flipH="1">
            <a:off x="10086963" y="1357745"/>
            <a:ext cx="1468590" cy="547168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2211" y="4052886"/>
            <a:ext cx="328266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smtClean="0"/>
              <a:t>Comparison to State and local long term goals and MIPs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32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43" y="0"/>
            <a:ext cx="5431970" cy="6864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9517" y="2127586"/>
            <a:ext cx="2046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ESSA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94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14" y="0"/>
            <a:ext cx="6286501" cy="6864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3813" y="281285"/>
            <a:ext cx="2316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Tonight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1388" y="1118275"/>
            <a:ext cx="251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October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881" y="3732686"/>
            <a:ext cx="3924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unlikely ever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6400800" y="426027"/>
            <a:ext cx="157982" cy="633846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ket 15"/>
          <p:cNvSpPr/>
          <p:nvPr/>
        </p:nvSpPr>
        <p:spPr>
          <a:xfrm>
            <a:off x="6400800" y="1144044"/>
            <a:ext cx="157982" cy="897561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>
            <a:off x="6400800" y="2102174"/>
            <a:ext cx="154518" cy="4568789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326500" y="737755"/>
            <a:ext cx="2074300" cy="259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326500" y="1610121"/>
            <a:ext cx="2074300" cy="259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84482" y="4208318"/>
            <a:ext cx="1916318" cy="42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524000" y="893554"/>
            <a:ext cx="9144000" cy="96900"/>
          </a:xfrm>
          <a:prstGeom prst="rect">
            <a:avLst/>
          </a:prstGeom>
          <a:solidFill>
            <a:srgbClr val="70AA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270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638298" y="0"/>
            <a:ext cx="891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Font typeface="Arial"/>
              <a:buNone/>
            </a:pPr>
            <a:endParaRPr sz="1400" b="1" ker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976743" y="1518891"/>
            <a:ext cx="1023851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ESSA provides external measures on </a:t>
            </a:r>
            <a:r>
              <a:rPr lang="en-US" sz="4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well </a:t>
            </a:r>
            <a:r>
              <a:rPr lang="en-US" sz="48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internal </a:t>
            </a:r>
            <a:r>
              <a:rPr lang="en-US" sz="4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actions </a:t>
            </a:r>
            <a:endParaRPr lang="en-US" sz="48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en-US" sz="4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helping our students succeed</a:t>
            </a:r>
            <a:r>
              <a:rPr lang="en-US" sz="48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48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mechanism for increased equity. </a:t>
            </a:r>
            <a:endParaRPr sz="4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638298" y="0"/>
            <a:ext cx="891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kern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Every Student Succeeds Act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9464" y="4589317"/>
            <a:ext cx="7232073" cy="2770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46"/>
            <a:ext cx="9337964" cy="6525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0145" y="1124364"/>
            <a:ext cx="3061855" cy="5539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Similar to </a:t>
            </a:r>
            <a:r>
              <a:rPr lang="en-US" u="sng" dirty="0" err="1" smtClean="0"/>
              <a:t>RtI</a:t>
            </a:r>
            <a:endParaRPr lang="en-US" u="sng" dirty="0" smtClean="0"/>
          </a:p>
          <a:p>
            <a:r>
              <a:rPr lang="en-US" sz="1600" dirty="0" smtClean="0"/>
              <a:t>IF:</a:t>
            </a:r>
          </a:p>
          <a:p>
            <a:r>
              <a:rPr lang="en-US" sz="1600" dirty="0" smtClean="0"/>
              <a:t>1- identify highly effective practice</a:t>
            </a:r>
          </a:p>
          <a:p>
            <a:endParaRPr lang="en-US" sz="1600" dirty="0"/>
          </a:p>
          <a:p>
            <a:r>
              <a:rPr lang="en-US" sz="1600" dirty="0" smtClean="0"/>
              <a:t>2- compare your school’s current functioning</a:t>
            </a:r>
          </a:p>
          <a:p>
            <a:endParaRPr lang="en-US" sz="1600" dirty="0"/>
          </a:p>
          <a:p>
            <a:r>
              <a:rPr lang="en-US" sz="1600" dirty="0" smtClean="0"/>
              <a:t>3-develop a plan to address the identified gaps</a:t>
            </a:r>
          </a:p>
          <a:p>
            <a:endParaRPr lang="en-US" sz="1600" dirty="0"/>
          </a:p>
          <a:p>
            <a:r>
              <a:rPr lang="en-US" sz="1600" dirty="0" smtClean="0"/>
              <a:t>4-provide resources to implement the plan</a:t>
            </a:r>
          </a:p>
          <a:p>
            <a:endParaRPr lang="en-US" sz="1600" dirty="0"/>
          </a:p>
          <a:p>
            <a:r>
              <a:rPr lang="en-US" sz="1600" dirty="0" smtClean="0"/>
              <a:t>5-assess the plan regularly and revise when needed</a:t>
            </a:r>
          </a:p>
          <a:p>
            <a:endParaRPr lang="en-US" sz="1600" dirty="0"/>
          </a:p>
          <a:p>
            <a:r>
              <a:rPr lang="en-US" sz="1600" dirty="0" smtClean="0"/>
              <a:t>6-add additional supports if low performance isn’t improving</a:t>
            </a:r>
          </a:p>
          <a:p>
            <a:endParaRPr lang="en-US" sz="1600" dirty="0" smtClean="0"/>
          </a:p>
          <a:p>
            <a:r>
              <a:rPr lang="en-US" sz="1600" dirty="0" smtClean="0"/>
              <a:t>THEN:</a:t>
            </a:r>
            <a:endParaRPr lang="en-US" sz="1600" dirty="0"/>
          </a:p>
          <a:p>
            <a:r>
              <a:rPr lang="en-US" sz="1600" dirty="0" smtClean="0"/>
              <a:t>the gap in achievement will be eliminated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9130144" y="5697567"/>
            <a:ext cx="3061855" cy="10393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0145" y="5084466"/>
            <a:ext cx="3061855" cy="1676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30143" y="4397708"/>
            <a:ext cx="3061855" cy="2410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30131" y="3588099"/>
            <a:ext cx="3061855" cy="29927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30145" y="2930162"/>
            <a:ext cx="3061855" cy="38310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30137" y="2208690"/>
            <a:ext cx="3061855" cy="4600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30145" y="1413087"/>
            <a:ext cx="3061855" cy="5167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23825"/>
            <a:ext cx="9077325" cy="6610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1818" y="2355273"/>
            <a:ext cx="2147455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5785" y="2355273"/>
            <a:ext cx="2147455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39620" y="2355273"/>
            <a:ext cx="2147455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3587" y="2355273"/>
            <a:ext cx="2147455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0"/>
          <a:stretch/>
        </p:blipFill>
        <p:spPr>
          <a:xfrm>
            <a:off x="1607127" y="66675"/>
            <a:ext cx="9065635" cy="67246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052955" y="3117274"/>
            <a:ext cx="1475509" cy="103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814945" y="1267691"/>
            <a:ext cx="5863937" cy="277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-51522"/>
            <a:ext cx="9315450" cy="6981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6145" y="3449782"/>
            <a:ext cx="2881746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9809" y="415636"/>
            <a:ext cx="3200400" cy="623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-61913"/>
            <a:ext cx="9324975" cy="6981825"/>
          </a:xfrm>
          <a:prstGeom prst="rect">
            <a:avLst/>
          </a:prstGeom>
        </p:spPr>
      </p:pic>
      <p:sp>
        <p:nvSpPr>
          <p:cNvPr id="2" name="Line Callout 3 (No Border) 1"/>
          <p:cNvSpPr/>
          <p:nvPr/>
        </p:nvSpPr>
        <p:spPr>
          <a:xfrm>
            <a:off x="311728" y="5164281"/>
            <a:ext cx="1631372" cy="1246909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2630"/>
              <a:gd name="adj8" fmla="val 184078"/>
            </a:avLst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Informational Purposes Only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546</Words>
  <Application>Microsoft Office PowerPoint</Application>
  <PresentationFormat>Widescreen</PresentationFormat>
  <Paragraphs>163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Quattrocento Sans</vt:lpstr>
      <vt:lpstr>Office Theme</vt:lpstr>
      <vt:lpstr>ESSA</vt:lpstr>
      <vt:lpstr>ESSA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NYS’s accountability system will use a variety of indicators beyond core academic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Averill Park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</dc:title>
  <dc:creator>Kristin Card</dc:creator>
  <cp:lastModifiedBy>Kristin Card</cp:lastModifiedBy>
  <cp:revision>111</cp:revision>
  <dcterms:created xsi:type="dcterms:W3CDTF">2018-07-14T19:43:17Z</dcterms:created>
  <dcterms:modified xsi:type="dcterms:W3CDTF">2018-10-11T19:19:01Z</dcterms:modified>
</cp:coreProperties>
</file>